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8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3E02DB-FB81-F554-6410-500F2B986B7B}" name="Ana Neves" initials="AN" userId="S::asf25@sussex.ac.uk::b14640a3-bf1b-459a-8972-5b11b78c93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133"/>
    <a:srgbClr val="C62828"/>
    <a:srgbClr val="FBC02D"/>
    <a:srgbClr val="135390"/>
    <a:srgbClr val="F9A825"/>
    <a:srgbClr val="FFF9C4"/>
    <a:srgbClr val="FFE0B2"/>
    <a:srgbClr val="2E7D32"/>
    <a:srgbClr val="D84315"/>
    <a:srgbClr val="006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6" autoAdjust="0"/>
  </p:normalViewPr>
  <p:slideViewPr>
    <p:cSldViewPr snapToGrid="0">
      <p:cViewPr>
        <p:scale>
          <a:sx n="33" d="100"/>
          <a:sy n="33" d="100"/>
        </p:scale>
        <p:origin x="164" y="-208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BBD93-5AA4-40A1-B553-A116A13C0038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C6D1C-8088-4DBE-AAFD-A43964A067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8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42599-8999-0D76-8D57-6F76FC4A3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0BEEE-16DA-64C9-E9EA-8BD932E61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25639-6E10-B725-3FBF-D4E8962F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73B61-7595-ADFD-2569-70D8D40CD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C6D1C-8088-4DBE-AAFD-A43964A0679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85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7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06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79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1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6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27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6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21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22AD87-781C-4C8B-93B5-EC941C31C36B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19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24" Type="http://schemas.openxmlformats.org/officeDocument/2006/relationships/image" Target="../media/image22.jpe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jp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2707B-D1F6-56EE-FBF7-3A0D9928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4CD39-3AB3-C891-90C5-6A23AF9853AC}"/>
              </a:ext>
            </a:extLst>
          </p:cNvPr>
          <p:cNvGrpSpPr/>
          <p:nvPr/>
        </p:nvGrpSpPr>
        <p:grpSpPr>
          <a:xfrm>
            <a:off x="1" y="17306412"/>
            <a:ext cx="29793780" cy="2721334"/>
            <a:chOff x="-58860" y="17763673"/>
            <a:chExt cx="29793780" cy="272133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BA0C05-ADAA-B435-4728-1BC01551D953}"/>
                </a:ext>
              </a:extLst>
            </p:cNvPr>
            <p:cNvSpPr/>
            <p:nvPr/>
          </p:nvSpPr>
          <p:spPr>
            <a:xfrm>
              <a:off x="204666" y="18573750"/>
              <a:ext cx="29530254" cy="1424340"/>
            </a:xfrm>
            <a:prstGeom prst="rect">
              <a:avLst/>
            </a:prstGeom>
            <a:solidFill>
              <a:srgbClr val="1353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8A333FF3-04DD-4C0A-C1A1-877FFB6B4788}"/>
                </a:ext>
              </a:extLst>
            </p:cNvPr>
            <p:cNvSpPr/>
            <p:nvPr/>
          </p:nvSpPr>
          <p:spPr>
            <a:xfrm>
              <a:off x="-58860" y="17763673"/>
              <a:ext cx="29598776" cy="2721334"/>
            </a:xfrm>
            <a:prstGeom prst="rect">
              <a:avLst/>
            </a:prstGeom>
            <a:noFill/>
            <a:ln w="117475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“AI-Generated” </a:t>
              </a:r>
              <a:r>
                <a:rPr lang="en-GB" sz="8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beliefs leads to a </a:t>
              </a:r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decrease</a:t>
              </a:r>
              <a:r>
                <a:rPr lang="en-GB" sz="8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emotional</a:t>
              </a:r>
              <a:r>
                <a:rPr lang="en-GB" sz="8000" b="1" i="1" dirty="0">
                  <a:solidFill>
                    <a:srgbClr val="FF8F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8000" b="1" i="1" dirty="0">
                  <a:solidFill>
                    <a:srgbClr val="FBC0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responses</a:t>
              </a:r>
              <a:endParaRPr lang="en-GB" sz="8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F2258B6-0D3B-113B-BB50-EC84056F0D05}"/>
              </a:ext>
            </a:extLst>
          </p:cNvPr>
          <p:cNvSpPr/>
          <p:nvPr/>
        </p:nvSpPr>
        <p:spPr>
          <a:xfrm>
            <a:off x="387083" y="216211"/>
            <a:ext cx="27582753" cy="4613317"/>
          </a:xfrm>
          <a:prstGeom prst="rect">
            <a:avLst/>
          </a:prstGeom>
          <a:solidFill>
            <a:srgbClr val="135390"/>
          </a:solidFill>
          <a:ln w="762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GB" sz="110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We Find AI-Generated Less Emotional? </a:t>
            </a:r>
            <a:b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GB" sz="72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Impact Of Reality Beliefs On Affective Responses</a:t>
            </a:r>
            <a:endParaRPr lang="en-GB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Ana Neves, Marco Viola, Marco Sperduti, Alessandro Ansani, Marco Marini, Guido Corradi, </a:t>
            </a:r>
            <a:r>
              <a:rPr lang="en-GB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Antonio Olivera La Rosa, Dominique Makowski                                        Email</a:t>
            </a:r>
            <a:r>
              <a:rPr lang="en-GB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A.Neves@sussex.ac.uk</a:t>
            </a:r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logo of a book&#10;&#10;AI-generated content may be incorrect.">
            <a:extLst>
              <a:ext uri="{FF2B5EF4-FFF2-40B4-BE49-F238E27FC236}">
                <a16:creationId xmlns:a16="http://schemas.microsoft.com/office/drawing/2014/main" id="{9874A9BF-1F7B-7AFA-7736-CC76FB6DC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3" y="1754794"/>
            <a:ext cx="1398122" cy="1398122"/>
          </a:xfrm>
          <a:prstGeom prst="rect">
            <a:avLst/>
          </a:prstGeom>
        </p:spPr>
      </p:pic>
      <p:pic>
        <p:nvPicPr>
          <p:cNvPr id="12" name="Picture 11" descr="A logo of a university of sussex&#10;&#10;AI-generated content may be incorrect.">
            <a:extLst>
              <a:ext uri="{FF2B5EF4-FFF2-40B4-BE49-F238E27FC236}">
                <a16:creationId xmlns:a16="http://schemas.microsoft.com/office/drawing/2014/main" id="{7480E840-5AE1-127C-0C94-ABE23E9C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429" y="89341"/>
            <a:ext cx="1642851" cy="1642851"/>
          </a:xfrm>
          <a:prstGeom prst="rect">
            <a:avLst/>
          </a:prstGeom>
        </p:spPr>
      </p:pic>
      <p:pic>
        <p:nvPicPr>
          <p:cNvPr id="14" name="Picture 13" descr="A blue maze with red text&#10;&#10;AI-generated content may be incorrect.">
            <a:extLst>
              <a:ext uri="{FF2B5EF4-FFF2-40B4-BE49-F238E27FC236}">
                <a16:creationId xmlns:a16="http://schemas.microsoft.com/office/drawing/2014/main" id="{BA7CDFD5-90CB-8FD5-2096-B17B245B7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837" y="3336939"/>
            <a:ext cx="1882653" cy="1417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79140A-02AF-4DD3-1E5F-152CFF0B3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00377" y="10191303"/>
            <a:ext cx="6935168" cy="1457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4BC0D4-9B9B-7351-F26F-52E0AF124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198192" y="12108421"/>
            <a:ext cx="7849695" cy="1486107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AEAB7C5E-637A-414A-28D8-DA348DDF8552}"/>
              </a:ext>
            </a:extLst>
          </p:cNvPr>
          <p:cNvSpPr/>
          <p:nvPr/>
        </p:nvSpPr>
        <p:spPr>
          <a:xfrm>
            <a:off x="782486" y="36997650"/>
            <a:ext cx="16803385" cy="5535075"/>
          </a:xfrm>
          <a:prstGeom prst="rect">
            <a:avLst/>
          </a:prstGeom>
          <a:solidFill>
            <a:schemeClr val="bg1"/>
          </a:solidFill>
          <a:ln w="28575">
            <a:solidFill>
              <a:srgbClr val="13539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8" name="Picture 457" descr="A blue hexagon with a graph in it&#10;&#10;AI-generated content may be incorrect.">
            <a:extLst>
              <a:ext uri="{FF2B5EF4-FFF2-40B4-BE49-F238E27FC236}">
                <a16:creationId xmlns:a16="http://schemas.microsoft.com/office/drawing/2014/main" id="{A3CB8021-FCFD-97E5-6FAD-0AC72E5FC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676" y="39369306"/>
            <a:ext cx="1476375" cy="1476375"/>
          </a:xfrm>
          <a:prstGeom prst="rect">
            <a:avLst/>
          </a:prstGeom>
        </p:spPr>
      </p:pic>
      <p:pic>
        <p:nvPicPr>
          <p:cNvPr id="460" name="Picture 459" descr="A logo of a box&#10;&#10;AI-generated content may be incorrect.">
            <a:extLst>
              <a:ext uri="{FF2B5EF4-FFF2-40B4-BE49-F238E27FC236}">
                <a16:creationId xmlns:a16="http://schemas.microsoft.com/office/drawing/2014/main" id="{53A19102-EDDD-B6FF-E0AC-7729FC3FB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597" y="41149275"/>
            <a:ext cx="1476375" cy="1438275"/>
          </a:xfrm>
          <a:prstGeom prst="rect">
            <a:avLst/>
          </a:prstGeom>
        </p:spPr>
      </p:pic>
      <p:pic>
        <p:nvPicPr>
          <p:cNvPr id="462" name="Picture 46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FA7E6E9-5659-BE98-E589-0DFD57E767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1" y="216210"/>
            <a:ext cx="2324638" cy="230244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412D68C-C982-50E5-EB78-E876C010F438}"/>
              </a:ext>
            </a:extLst>
          </p:cNvPr>
          <p:cNvGrpSpPr/>
          <p:nvPr/>
        </p:nvGrpSpPr>
        <p:grpSpPr>
          <a:xfrm>
            <a:off x="387084" y="10906736"/>
            <a:ext cx="18600654" cy="5980635"/>
            <a:chOff x="4059816" y="8151446"/>
            <a:chExt cx="13553687" cy="376058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A69564-DA67-BF62-2B54-F063E4F7C7BC}"/>
                </a:ext>
              </a:extLst>
            </p:cNvPr>
            <p:cNvSpPr/>
            <p:nvPr/>
          </p:nvSpPr>
          <p:spPr>
            <a:xfrm>
              <a:off x="4581673" y="8151446"/>
              <a:ext cx="12795374" cy="1693590"/>
            </a:xfrm>
            <a:prstGeom prst="rect">
              <a:avLst/>
            </a:prstGeom>
            <a:noFill/>
            <a:ln w="38100">
              <a:solidFill>
                <a:srgbClr val="F9A825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0D579C-0679-ED45-6845-CA2ECE63B15B}"/>
                </a:ext>
              </a:extLst>
            </p:cNvPr>
            <p:cNvSpPr/>
            <p:nvPr/>
          </p:nvSpPr>
          <p:spPr>
            <a:xfrm>
              <a:off x="4070983" y="8167148"/>
              <a:ext cx="348447" cy="169358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329DDD-31E1-4C1B-A149-CC611EE81C0A}"/>
                </a:ext>
              </a:extLst>
            </p:cNvPr>
            <p:cNvSpPr/>
            <p:nvPr/>
          </p:nvSpPr>
          <p:spPr>
            <a:xfrm>
              <a:off x="4059816" y="10209640"/>
              <a:ext cx="358838" cy="1702391"/>
            </a:xfrm>
            <a:prstGeom prst="rect">
              <a:avLst/>
            </a:prstGeom>
            <a:solidFill>
              <a:srgbClr val="2E7D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D13AC1F-009B-E38E-BAB4-1F8DF1124C62}"/>
                </a:ext>
              </a:extLst>
            </p:cNvPr>
            <p:cNvGrpSpPr/>
            <p:nvPr/>
          </p:nvGrpSpPr>
          <p:grpSpPr>
            <a:xfrm>
              <a:off x="4818129" y="8341657"/>
              <a:ext cx="12795374" cy="1218468"/>
              <a:chOff x="9375481" y="27458998"/>
              <a:chExt cx="12310100" cy="194279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CF8617A-867A-5D32-7FB7-92BDC252572E}"/>
                  </a:ext>
                </a:extLst>
              </p:cNvPr>
              <p:cNvSpPr/>
              <p:nvPr/>
            </p:nvSpPr>
            <p:spPr>
              <a:xfrm>
                <a:off x="9375481" y="27458998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AI-GENERATED</a:t>
                </a: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D319B24-6557-FCF1-9820-7DA319D3E65A}"/>
                  </a:ext>
                </a:extLst>
              </p:cNvPr>
              <p:cNvSpPr/>
              <p:nvPr/>
            </p:nvSpPr>
            <p:spPr>
              <a:xfrm>
                <a:off x="10794518" y="27476921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6A9CD4-E285-29EA-1A4A-B558292CBAF8}"/>
                  </a:ext>
                </a:extLst>
              </p:cNvPr>
              <p:cNvSpPr/>
              <p:nvPr/>
            </p:nvSpPr>
            <p:spPr>
              <a:xfrm>
                <a:off x="12227772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54287B2-98E9-4AD3-0F8A-54FD8B3979B8}"/>
                  </a:ext>
                </a:extLst>
              </p:cNvPr>
              <p:cNvSpPr/>
              <p:nvPr/>
            </p:nvSpPr>
            <p:spPr>
              <a:xfrm>
                <a:off x="13676404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DE9716-0FA4-7F96-649A-AFC65835A0A7}"/>
                  </a:ext>
                </a:extLst>
              </p:cNvPr>
              <p:cNvSpPr/>
              <p:nvPr/>
            </p:nvSpPr>
            <p:spPr>
              <a:xfrm>
                <a:off x="15141761" y="27476926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#2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AA8B35-2269-366D-DE6D-8D170B5A712A}"/>
                  </a:ext>
                </a:extLst>
              </p:cNvPr>
              <p:cNvSpPr/>
              <p:nvPr/>
            </p:nvSpPr>
            <p:spPr>
              <a:xfrm>
                <a:off x="16569510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2AD8C4-B6CB-3DBD-12F7-83D5E0F2A886}"/>
                  </a:ext>
                </a:extLst>
              </p:cNvPr>
              <p:cNvSpPr/>
              <p:nvPr/>
            </p:nvSpPr>
            <p:spPr>
              <a:xfrm>
                <a:off x="17997259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A09F6B-B28B-2117-512A-DFA764FBA212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A4916D-86E9-092E-0CEA-4087EB199667}"/>
                </a:ext>
              </a:extLst>
            </p:cNvPr>
            <p:cNvSpPr/>
            <p:nvPr/>
          </p:nvSpPr>
          <p:spPr>
            <a:xfrm>
              <a:off x="4581673" y="10209639"/>
              <a:ext cx="12795374" cy="1702391"/>
            </a:xfrm>
            <a:prstGeom prst="rect">
              <a:avLst/>
            </a:prstGeom>
            <a:noFill/>
            <a:ln w="38100">
              <a:solidFill>
                <a:srgbClr val="2E7D3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D3EBA13-176C-EFE6-4BD3-F4638BD397A6}"/>
                </a:ext>
              </a:extLst>
            </p:cNvPr>
            <p:cNvGrpSpPr/>
            <p:nvPr/>
          </p:nvGrpSpPr>
          <p:grpSpPr>
            <a:xfrm>
              <a:off x="4801832" y="10438120"/>
              <a:ext cx="12795374" cy="1224098"/>
              <a:chOff x="9375483" y="27458995"/>
              <a:chExt cx="12310098" cy="194279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86A7BCF-C025-0E6D-3010-94BB6E84ED54}"/>
                  </a:ext>
                </a:extLst>
              </p:cNvPr>
              <p:cNvSpPr/>
              <p:nvPr/>
            </p:nvSpPr>
            <p:spPr>
              <a:xfrm>
                <a:off x="9375483" y="27458995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8985D9C-B742-87BC-3F81-9A11FB78628D}"/>
                  </a:ext>
                </a:extLst>
              </p:cNvPr>
              <p:cNvSpPr/>
              <p:nvPr/>
            </p:nvSpPr>
            <p:spPr>
              <a:xfrm>
                <a:off x="10794520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EAB5AC2-8BF4-EE9C-0BFD-2056E4B2D9B6}"/>
                  </a:ext>
                </a:extLst>
              </p:cNvPr>
              <p:cNvSpPr/>
              <p:nvPr/>
            </p:nvSpPr>
            <p:spPr>
              <a:xfrm>
                <a:off x="12227775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#5</a:t>
                </a:r>
                <a:endParaRPr lang="en-GB" sz="2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8AA071-0A02-0225-6970-8769BEB0DC2A}"/>
                  </a:ext>
                </a:extLst>
              </p:cNvPr>
              <p:cNvSpPr/>
              <p:nvPr/>
            </p:nvSpPr>
            <p:spPr>
              <a:xfrm>
                <a:off x="13676406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CB01AEE-389E-6C3D-3A5B-6747E8126E54}"/>
                  </a:ext>
                </a:extLst>
              </p:cNvPr>
              <p:cNvSpPr/>
              <p:nvPr/>
            </p:nvSpPr>
            <p:spPr>
              <a:xfrm>
                <a:off x="15141763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622D1D4-6C7E-85B2-FB7D-3990948C6F97}"/>
                  </a:ext>
                </a:extLst>
              </p:cNvPr>
              <p:cNvSpPr/>
              <p:nvPr/>
            </p:nvSpPr>
            <p:spPr>
              <a:xfrm>
                <a:off x="16569511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FF3799E-2EE9-ACDA-6296-D36FCE7EC56F}"/>
                  </a:ext>
                </a:extLst>
              </p:cNvPr>
              <p:cNvSpPr/>
              <p:nvPr/>
            </p:nvSpPr>
            <p:spPr>
              <a:xfrm>
                <a:off x="17997259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#8</a:t>
                </a:r>
                <a:endParaRPr lang="en-GB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0196F89-5903-0A34-9112-C16DD3057D11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70730D2-1D5F-8A4B-4F2E-8EF8C4EB039E}"/>
              </a:ext>
            </a:extLst>
          </p:cNvPr>
          <p:cNvSpPr/>
          <p:nvPr/>
        </p:nvSpPr>
        <p:spPr>
          <a:xfrm>
            <a:off x="19071844" y="11677768"/>
            <a:ext cx="475671" cy="4100598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79C357E-4988-E339-C102-BB8821BC79F6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9547515" y="13728067"/>
            <a:ext cx="2108134" cy="21619"/>
          </a:xfrm>
          <a:prstGeom prst="straightConnector1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418A177A-2850-77C0-6DBC-FA3F44E13D37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20146381" y="10168501"/>
            <a:ext cx="672566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426B2F20-9BE2-55AE-703F-04987330CA0C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20192108" y="14895937"/>
            <a:ext cx="581112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93B2014-C626-8F1E-0F48-2C0B401EB7CE}"/>
              </a:ext>
            </a:extLst>
          </p:cNvPr>
          <p:cNvSpPr txBox="1"/>
          <p:nvPr/>
        </p:nvSpPr>
        <p:spPr>
          <a:xfrm>
            <a:off x="20149258" y="10614061"/>
            <a:ext cx="177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7C7854A-7A1E-E435-6011-17D3F4C2C2FC}"/>
              </a:ext>
            </a:extLst>
          </p:cNvPr>
          <p:cNvSpPr txBox="1"/>
          <p:nvPr/>
        </p:nvSpPr>
        <p:spPr>
          <a:xfrm>
            <a:off x="20156998" y="13356153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AF016A-CD22-435D-A913-F2CCFADE68D1}"/>
              </a:ext>
            </a:extLst>
          </p:cNvPr>
          <p:cNvSpPr txBox="1"/>
          <p:nvPr/>
        </p:nvSpPr>
        <p:spPr>
          <a:xfrm>
            <a:off x="20236130" y="15897984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42E25C-825F-33E4-5F9D-29710BF60712}"/>
              </a:ext>
            </a:extLst>
          </p:cNvPr>
          <p:cNvGrpSpPr/>
          <p:nvPr/>
        </p:nvGrpSpPr>
        <p:grpSpPr>
          <a:xfrm>
            <a:off x="21635216" y="9805547"/>
            <a:ext cx="8198990" cy="7803802"/>
            <a:chOff x="21674303" y="10081552"/>
            <a:chExt cx="8198990" cy="780380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2ECEF44-450D-1615-6EEB-812A4C2D3F38}"/>
                </a:ext>
              </a:extLst>
            </p:cNvPr>
            <p:cNvSpPr/>
            <p:nvPr/>
          </p:nvSpPr>
          <p:spPr>
            <a:xfrm>
              <a:off x="25514289" y="10105158"/>
              <a:ext cx="4359003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American Multiracial Face Database</a:t>
              </a:r>
              <a:r>
                <a:rPr lang="en-GB" sz="2400" baseline="30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endParaRPr lang="en-GB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3C7671B-7E22-4308-74C9-96AA041AB4E4}"/>
                </a:ext>
              </a:extLst>
            </p:cNvPr>
            <p:cNvGrpSpPr/>
            <p:nvPr/>
          </p:nvGrpSpPr>
          <p:grpSpPr>
            <a:xfrm>
              <a:off x="21674303" y="10081552"/>
              <a:ext cx="3743728" cy="2395462"/>
              <a:chOff x="21611191" y="11905170"/>
              <a:chExt cx="3532413" cy="2461744"/>
            </a:xfrm>
          </p:grpSpPr>
          <p:pic>
            <p:nvPicPr>
              <p:cNvPr id="104" name="Picture 103" descr="A person wearing glasses and a head scarf&#10;&#10;AI-generated content may be incorrect.">
                <a:extLst>
                  <a:ext uri="{FF2B5EF4-FFF2-40B4-BE49-F238E27FC236}">
                    <a16:creationId xmlns:a16="http://schemas.microsoft.com/office/drawing/2014/main" id="{77A74BF5-C2F2-6EEA-2964-9D72A91A7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1905171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1" name="Picture 110" descr="A person with a beard&#10;&#10;AI-generated content may be incorrect.">
                <a:extLst>
                  <a:ext uri="{FF2B5EF4-FFF2-40B4-BE49-F238E27FC236}">
                    <a16:creationId xmlns:a16="http://schemas.microsoft.com/office/drawing/2014/main" id="{3D6307F3-7A44-DFC1-08DA-7AD039327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76219" y="11905170"/>
                <a:ext cx="1767385" cy="1242376"/>
              </a:xfrm>
              <a:prstGeom prst="rect">
                <a:avLst/>
              </a:prstGeom>
            </p:spPr>
          </p:pic>
          <p:pic>
            <p:nvPicPr>
              <p:cNvPr id="113" name="Picture 112" descr="A person with long hair&#10;&#10;AI-generated content may be incorrect.">
                <a:extLst>
                  <a:ext uri="{FF2B5EF4-FFF2-40B4-BE49-F238E27FC236}">
                    <a16:creationId xmlns:a16="http://schemas.microsoft.com/office/drawing/2014/main" id="{930462CA-F0D6-06A5-57F5-64355C244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3124539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5" name="Picture 114" descr="A person in a black shirt&#10;&#10;AI-generated content may be incorrect.">
                <a:extLst>
                  <a:ext uri="{FF2B5EF4-FFF2-40B4-BE49-F238E27FC236}">
                    <a16:creationId xmlns:a16="http://schemas.microsoft.com/office/drawing/2014/main" id="{449EC237-A163-9150-1074-E2D00BC37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54549" y="13109306"/>
                <a:ext cx="1789054" cy="1257608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DC1A2D4-7A50-F1E2-599D-B793DF08ACBE}"/>
                </a:ext>
              </a:extLst>
            </p:cNvPr>
            <p:cNvSpPr/>
            <p:nvPr/>
          </p:nvSpPr>
          <p:spPr>
            <a:xfrm>
              <a:off x="25500808" y="12008306"/>
              <a:ext cx="4332059" cy="53965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Attractiveness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26550-9228-4BC4-48D6-B5F1422F7EE7}"/>
                </a:ext>
              </a:extLst>
            </p:cNvPr>
            <p:cNvSpPr/>
            <p:nvPr/>
          </p:nvSpPr>
          <p:spPr>
            <a:xfrm>
              <a:off x="25541232" y="12779577"/>
              <a:ext cx="4332061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2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DATABASES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200" i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Nencki Affective Picture System</a:t>
              </a:r>
              <a:r>
                <a:rPr lang="en-GB" sz="2200" i="0" baseline="3000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 </a:t>
              </a:r>
              <a:r>
                <a:rPr lang="en-GB" sz="2200" b="1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200" i="0" baseline="30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2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8934F86-8D76-3305-DFB7-9AE642108A08}"/>
                </a:ext>
              </a:extLst>
            </p:cNvPr>
            <p:cNvSpPr/>
            <p:nvPr/>
          </p:nvSpPr>
          <p:spPr>
            <a:xfrm>
              <a:off x="25541231" y="14690754"/>
              <a:ext cx="4332061" cy="537110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CEF812-22F7-9A5B-BF37-29E07774EDAD}"/>
                </a:ext>
              </a:extLst>
            </p:cNvPr>
            <p:cNvGrpSpPr/>
            <p:nvPr/>
          </p:nvGrpSpPr>
          <p:grpSpPr>
            <a:xfrm>
              <a:off x="21719010" y="12774162"/>
              <a:ext cx="3615237" cy="2362295"/>
              <a:chOff x="20907711" y="12884423"/>
              <a:chExt cx="3699021" cy="2362295"/>
            </a:xfrm>
          </p:grpSpPr>
          <p:pic>
            <p:nvPicPr>
              <p:cNvPr id="141" name="Picture 140" descr="A person in a bathtub with petals&#10;&#10;AI-generated content may be incorrect.">
                <a:extLst>
                  <a:ext uri="{FF2B5EF4-FFF2-40B4-BE49-F238E27FC236}">
                    <a16:creationId xmlns:a16="http://schemas.microsoft.com/office/drawing/2014/main" id="{0B8391C0-3B25-45DC-0246-FB4C4E02D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08364" y="12894937"/>
                <a:ext cx="1798368" cy="1250887"/>
              </a:xfrm>
              <a:prstGeom prst="rect">
                <a:avLst/>
              </a:prstGeom>
            </p:spPr>
          </p:pic>
          <p:pic>
            <p:nvPicPr>
              <p:cNvPr id="144" name="Picture 143" descr="A group of men playing football&#10;&#10;AI-generated content may be incorrect.">
                <a:extLst>
                  <a:ext uri="{FF2B5EF4-FFF2-40B4-BE49-F238E27FC236}">
                    <a16:creationId xmlns:a16="http://schemas.microsoft.com/office/drawing/2014/main" id="{3DB169E2-5E23-B30B-66C8-7E4D39A1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2203" y="14112139"/>
                <a:ext cx="1914529" cy="1134579"/>
              </a:xfrm>
              <a:prstGeom prst="rect">
                <a:avLst/>
              </a:prstGeom>
            </p:spPr>
          </p:pic>
          <p:pic>
            <p:nvPicPr>
              <p:cNvPr id="154" name="Picture 153" descr="A group of people playing drums&#10;&#10;AI-generated content may be incorrect.">
                <a:extLst>
                  <a:ext uri="{FF2B5EF4-FFF2-40B4-BE49-F238E27FC236}">
                    <a16:creationId xmlns:a16="http://schemas.microsoft.com/office/drawing/2014/main" id="{D6667591-314D-8372-1474-39841A85D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18744" y="12884423"/>
                <a:ext cx="1889619" cy="1350227"/>
              </a:xfrm>
              <a:prstGeom prst="rect">
                <a:avLst/>
              </a:prstGeom>
            </p:spPr>
          </p:pic>
          <p:pic>
            <p:nvPicPr>
              <p:cNvPr id="137" name="Picture 136" descr="A person taking a picture of himself&#10;&#10;AI-generated content may be incorrect.">
                <a:extLst>
                  <a:ext uri="{FF2B5EF4-FFF2-40B4-BE49-F238E27FC236}">
                    <a16:creationId xmlns:a16="http://schemas.microsoft.com/office/drawing/2014/main" id="{311E5C31-1B4F-DE44-E840-08B904FB4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07711" y="14100357"/>
                <a:ext cx="1889619" cy="1146361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461DC68-B059-2880-6A9F-6D25D1A3D6CB}"/>
                </a:ext>
              </a:extLst>
            </p:cNvPr>
            <p:cNvGrpSpPr/>
            <p:nvPr/>
          </p:nvGrpSpPr>
          <p:grpSpPr>
            <a:xfrm>
              <a:off x="21719010" y="15458972"/>
              <a:ext cx="3615237" cy="2410717"/>
              <a:chOff x="20970287" y="15669847"/>
              <a:chExt cx="3619875" cy="2410717"/>
            </a:xfrm>
          </p:grpSpPr>
          <p:pic>
            <p:nvPicPr>
              <p:cNvPr id="158" name="Picture 157" descr="Close-up of a person's lips&#10;&#10;AI-generated content may be incorrect.">
                <a:extLst>
                  <a:ext uri="{FF2B5EF4-FFF2-40B4-BE49-F238E27FC236}">
                    <a16:creationId xmlns:a16="http://schemas.microsoft.com/office/drawing/2014/main" id="{C45482E6-5A6B-087B-570A-38881E72B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287" y="16860609"/>
                <a:ext cx="1829056" cy="1219955"/>
              </a:xfrm>
              <a:prstGeom prst="rect">
                <a:avLst/>
              </a:prstGeom>
            </p:spPr>
          </p:pic>
          <p:pic>
            <p:nvPicPr>
              <p:cNvPr id="160" name="Picture 159" descr="A couple of men sleeping in bed&#10;&#10;AI-generated content may be incorrect.">
                <a:extLst>
                  <a:ext uri="{FF2B5EF4-FFF2-40B4-BE49-F238E27FC236}">
                    <a16:creationId xmlns:a16="http://schemas.microsoft.com/office/drawing/2014/main" id="{7CA9418F-3B64-4C52-1791-F255E3A58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2775936" y="15669847"/>
                <a:ext cx="1814226" cy="1217523"/>
              </a:xfrm>
              <a:prstGeom prst="rect">
                <a:avLst/>
              </a:prstGeom>
            </p:spPr>
          </p:pic>
          <p:pic>
            <p:nvPicPr>
              <p:cNvPr id="156" name="Picture 155" descr="A person lying on a couch&#10;&#10;AI-generated content may be incorrect.">
                <a:extLst>
                  <a:ext uri="{FF2B5EF4-FFF2-40B4-BE49-F238E27FC236}">
                    <a16:creationId xmlns:a16="http://schemas.microsoft.com/office/drawing/2014/main" id="{AB7D3C31-32BD-1244-8ED8-2CE02E9ED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582" y="15669848"/>
                <a:ext cx="1805651" cy="1187245"/>
              </a:xfrm>
              <a:prstGeom prst="rect">
                <a:avLst/>
              </a:prstGeom>
            </p:spPr>
          </p:pic>
          <p:pic>
            <p:nvPicPr>
              <p:cNvPr id="422" name="Picture 421" descr="A close-up of two men kissing&#10;&#10;AI-generated content may be incorrect.">
                <a:extLst>
                  <a:ext uri="{FF2B5EF4-FFF2-40B4-BE49-F238E27FC236}">
                    <a16:creationId xmlns:a16="http://schemas.microsoft.com/office/drawing/2014/main" id="{4A9AD14E-DCB0-9E50-7C8E-53B9EBF38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56866" y="16871413"/>
                <a:ext cx="1829055" cy="1204344"/>
              </a:xfrm>
              <a:prstGeom prst="rect">
                <a:avLst/>
              </a:prstGeom>
            </p:spPr>
          </p:pic>
        </p:grp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92EE873E-6343-D27B-33D4-94B6080DCBE3}"/>
                </a:ext>
              </a:extLst>
            </p:cNvPr>
            <p:cNvSpPr/>
            <p:nvPr/>
          </p:nvSpPr>
          <p:spPr>
            <a:xfrm>
              <a:off x="25527756" y="15458972"/>
              <a:ext cx="4318587" cy="1712669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4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4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400" i="0" baseline="30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4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6DBB3270-2F6B-F9FE-E967-4FD7080F460C}"/>
                </a:ext>
              </a:extLst>
            </p:cNvPr>
            <p:cNvSpPr/>
            <p:nvPr/>
          </p:nvSpPr>
          <p:spPr>
            <a:xfrm>
              <a:off x="25514283" y="17332655"/>
              <a:ext cx="4359009" cy="55269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75CA134-4099-33F1-2B72-72920081D3FE}"/>
              </a:ext>
            </a:extLst>
          </p:cNvPr>
          <p:cNvGrpSpPr/>
          <p:nvPr/>
        </p:nvGrpSpPr>
        <p:grpSpPr>
          <a:xfrm>
            <a:off x="387084" y="5114035"/>
            <a:ext cx="29459264" cy="4528408"/>
            <a:chOff x="393227" y="4824867"/>
            <a:chExt cx="29459264" cy="452840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F5F5A8-1CA7-AC57-AFBF-08B9E67920A4}"/>
                </a:ext>
              </a:extLst>
            </p:cNvPr>
            <p:cNvSpPr/>
            <p:nvPr/>
          </p:nvSpPr>
          <p:spPr>
            <a:xfrm>
              <a:off x="917229" y="4871056"/>
              <a:ext cx="28935262" cy="4442125"/>
            </a:xfrm>
            <a:prstGeom prst="rect">
              <a:avLst/>
            </a:prstGeom>
            <a:noFill/>
            <a:ln w="28575">
              <a:solidFill>
                <a:srgbClr val="13539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417E1055-255E-0CB4-CAD0-5BAF8C92C9BB}"/>
                </a:ext>
              </a:extLst>
            </p:cNvPr>
            <p:cNvSpPr/>
            <p:nvPr/>
          </p:nvSpPr>
          <p:spPr>
            <a:xfrm>
              <a:off x="393227" y="4824867"/>
              <a:ext cx="473480" cy="4528408"/>
            </a:xfrm>
            <a:prstGeom prst="rect">
              <a:avLst/>
            </a:prstGeom>
            <a:solidFill>
              <a:srgbClr val="1353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FC71509F-AB40-28B6-B230-4249AA2ADA32}"/>
                </a:ext>
              </a:extLst>
            </p:cNvPr>
            <p:cNvSpPr txBox="1"/>
            <p:nvPr/>
          </p:nvSpPr>
          <p:spPr>
            <a:xfrm>
              <a:off x="13689675" y="5195779"/>
              <a:ext cx="16070957" cy="384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Emotions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shape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interpret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respond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to our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environment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 play a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process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ambiguous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fictional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content.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Studies show that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framing stimuli as fictional reduces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emotional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impact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Bef>
                  <a:spcPts val="1200"/>
                </a:spcBef>
              </a:pP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neutral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GB" sz="32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Aft>
                  <a:spcPts val="1200"/>
                </a:spcAft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pictures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b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Physiological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subjective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negative and neutral 	images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D1B1035B-17C6-B394-BE34-81A1AEAFED90}"/>
                </a:ext>
              </a:extLst>
            </p:cNvPr>
            <p:cNvSpPr txBox="1"/>
            <p:nvPr/>
          </p:nvSpPr>
          <p:spPr>
            <a:xfrm>
              <a:off x="1107171" y="5079703"/>
              <a:ext cx="11752736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Advances in AI and immersive tech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(e.g., VR) are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blurring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the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line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between real and 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making it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harder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people to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distinguish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from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fictional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- often with serious consequences, such as misinformation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instance,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deepfake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technologies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can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generate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realistic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of politicians, spreading false narratives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DEFAB88-6560-63D8-61C3-7C804C461F4E}"/>
              </a:ext>
            </a:extLst>
          </p:cNvPr>
          <p:cNvSpPr/>
          <p:nvPr/>
        </p:nvSpPr>
        <p:spPr>
          <a:xfrm>
            <a:off x="268638" y="36972110"/>
            <a:ext cx="420549" cy="5589903"/>
          </a:xfrm>
          <a:prstGeom prst="rect">
            <a:avLst/>
          </a:prstGeom>
          <a:solidFill>
            <a:srgbClr val="1353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BE92405-6265-5EEE-77EF-D11AC9D6DF20}"/>
              </a:ext>
            </a:extLst>
          </p:cNvPr>
          <p:cNvSpPr/>
          <p:nvPr/>
        </p:nvSpPr>
        <p:spPr>
          <a:xfrm>
            <a:off x="17770021" y="36997648"/>
            <a:ext cx="10814504" cy="5589903"/>
          </a:xfrm>
          <a:prstGeom prst="rect">
            <a:avLst/>
          </a:prstGeom>
          <a:solidFill>
            <a:schemeClr val="bg1"/>
          </a:solidFill>
          <a:ln w="28575">
            <a:solidFill>
              <a:srgbClr val="13539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3582994A-C180-0824-9525-CF63320A6769}"/>
              </a:ext>
            </a:extLst>
          </p:cNvPr>
          <p:cNvSpPr txBox="1"/>
          <p:nvPr/>
        </p:nvSpPr>
        <p:spPr>
          <a:xfrm>
            <a:off x="17819132" y="37161109"/>
            <a:ext cx="108354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Miller, E. J., Foo, Y. Z., Mewton, P., &amp; Dawel, A. (2023). How do people respond to computer-generated versus human faces? A 	systematic 	review and 	meta-analyses. Computers in Human Behavior Reports. </a:t>
            </a: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Meskys, E., Kalpokiene, J., Jurcys, P., &amp; Liaudanskas, A. (2020). Regulating deep fakes: legal and ethical considerations. Journal of 	Intellectual Property Law &amp; Practice, 15(1), 24-31.</a:t>
            </a: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Mocaiber, I., Pereira, M. G., Erthal, F. S., Machado-Pinheiro, W., David, I. A., Cagy, M., ... &amp; de Oliveira, L. (2010). Fact or fiction? 	An event-	related potential study of implicit emotion regulation. Neuroscience Letters, 476(2), 84-88.</a:t>
            </a:r>
          </a:p>
          <a:p>
            <a:r>
              <a:rPr lang="en-GB" sz="16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Sperduti, M., Arcangeli, M., Makowski, D., Wantzen, P., Zalla, T., Lemaire, S., ... &amp; Piolino, P. (2016). The paradox of fiction: 	Emotional 	response toward fiction and the modulatory role of 	self-relevance. Acta psychologica, 165, 53-59. </a:t>
            </a:r>
          </a:p>
          <a:p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Sperduti, M., Makowski, D., Arcangeli, M., Wantzen, P., Zalla, T., Lemaire, S., ... &amp; Piolino, P. (2017). The distinctive role of 	executive 	functions in implicit emotion regulation.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Acta psychologica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173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13-20. </a:t>
            </a:r>
            <a:b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Makowski, D., Sperduti, M., Pelletier, J., Blondé, P., La Corte, V., Arcangeli, M., ... &amp; Piolino, P. (2019). Phenomenal, bodily and 	brain correlates of fictional reappraisal as an implicit emotion regulation strategy.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Cognitive, Affective, &amp; </a:t>
            </a:r>
            <a:r>
              <a:rPr lang="en-GB" sz="1600" b="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Behavioral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	Neuroscience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877-897.</a:t>
            </a:r>
          </a:p>
          <a:p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Chen, J. M., Norman, J. B., &amp; Nam, Y. (2021). Broadening the stimulus set: Introducing the American multiracial faces 	database. </a:t>
            </a:r>
            <a:r>
              <a:rPr lang="en-GB" sz="1600" b="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Research Methods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53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371-389.</a:t>
            </a:r>
          </a:p>
          <a:p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Wierzba, M., Riegel, M., Pucz, A., Leśniewska, Z., Dragan, W. Ł., Gola, M., ... &amp; Marchewka, A. (2015). Erotic subset for the 	Nencki  Affective Picture System (NAPS ERO): cross-sexual comparison study.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Frontiers in psychology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1336.</a:t>
            </a:r>
            <a:b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Marchewka, A., Żurawski, Ł., Jednoróg, K., &amp; Grabowska, A. (2014). The Nencki Affective Picture System (NAPS): Introduction to 	a novel, standardized, wide-range, high-quality, realistic  picture database.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 research methods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46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596-610.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b="1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Olaru, G., &amp; Jankowsky, K. (2022). The HEX-ACO-18: Developing an age-invariant HEXACO short scale using ant colony 	optimization.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Personality Assessment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6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104</a:t>
            </a: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(4), 435-446.</a:t>
            </a:r>
            <a:endParaRPr lang="en-GB" sz="1600" b="0" i="0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5BB28B85-942A-1329-87F3-BA5D24D9BE2D}"/>
              </a:ext>
            </a:extLst>
          </p:cNvPr>
          <p:cNvSpPr txBox="1"/>
          <p:nvPr/>
        </p:nvSpPr>
        <p:spPr>
          <a:xfrm>
            <a:off x="538512" y="3010719"/>
            <a:ext cx="2108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SCAN ME FOR MORE DETAILS!!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9C106-013D-C69E-AA73-BB8C29661028}"/>
              </a:ext>
            </a:extLst>
          </p:cNvPr>
          <p:cNvSpPr txBox="1"/>
          <p:nvPr/>
        </p:nvSpPr>
        <p:spPr>
          <a:xfrm rot="16200000">
            <a:off x="-2291181" y="39472796"/>
            <a:ext cx="553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E4B2F-1CA7-543A-DD24-6FE5C92732B7}"/>
              </a:ext>
            </a:extLst>
          </p:cNvPr>
          <p:cNvSpPr txBox="1"/>
          <p:nvPr/>
        </p:nvSpPr>
        <p:spPr>
          <a:xfrm rot="16200000">
            <a:off x="-1649159" y="7085852"/>
            <a:ext cx="4528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B3246-3B2A-5496-EC97-5A7F57D7DDBC}"/>
              </a:ext>
            </a:extLst>
          </p:cNvPr>
          <p:cNvSpPr txBox="1"/>
          <p:nvPr/>
        </p:nvSpPr>
        <p:spPr>
          <a:xfrm rot="16200000">
            <a:off x="-722873" y="11986017"/>
            <a:ext cx="269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1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E9ED24-843C-5BAE-384B-C5E98C20B045}"/>
              </a:ext>
            </a:extLst>
          </p:cNvPr>
          <p:cNvSpPr txBox="1"/>
          <p:nvPr/>
        </p:nvSpPr>
        <p:spPr>
          <a:xfrm rot="16200000">
            <a:off x="-720308" y="15241285"/>
            <a:ext cx="2707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2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3439C5E6-61FD-5409-4CD9-9DE85845BC1C}"/>
              </a:ext>
            </a:extLst>
          </p:cNvPr>
          <p:cNvSpPr txBox="1"/>
          <p:nvPr/>
        </p:nvSpPr>
        <p:spPr>
          <a:xfrm rot="16200000">
            <a:off x="17220264" y="13435680"/>
            <a:ext cx="4100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STIMULUS</a:t>
            </a:r>
          </a:p>
        </p:txBody>
      </p:sp>
      <p:sp>
        <p:nvSpPr>
          <p:cNvPr id="463" name="Rectangle 1">
            <a:extLst>
              <a:ext uri="{FF2B5EF4-FFF2-40B4-BE49-F238E27FC236}">
                <a16:creationId xmlns:a16="http://schemas.microsoft.com/office/drawing/2014/main" id="{8E8FA1C8-D10E-6212-4FD9-FFC751D70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98" y="36918250"/>
            <a:ext cx="16940873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1" dirty="0">
                <a:latin typeface="Arial" panose="020B0604020202020204" pitchFamily="34" charset="0"/>
              </a:rPr>
              <a:t>P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erceived artificiality reduces emotional responses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but only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 gender and relevance contexts</a:t>
            </a:r>
            <a:r>
              <a:rPr lang="en-US" altLang="en-US" sz="2800" dirty="0">
                <a:latin typeface="Arial" panose="020B0604020202020204" pitchFamily="34" charset="0"/>
              </a:rPr>
              <a:t> -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women for irrelevant images (e.g., same-gender faces), and men for relevant erotic images.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Beliefs about 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played a key role: men who believed AI images were less arousing rated them lower, while others rated them higher when they believed AI images were more attractive - Among women, the effect was stronger for those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in Honesty-Humility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that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individual moral traits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influence reactions to artificial or fictional stimuli.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These findings support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Affective Reality Theory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(Makowski, 2023), showing that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emotions and beliefs shape how real or impactful something feels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even when participants know it is artificial.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a broader context, this has implications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AI-generated media and misinformation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where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emotional and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behavioural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may depend more on beliefs than on objective realism.</a:t>
            </a:r>
          </a:p>
        </p:txBody>
      </p: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E99F2DB6-31EB-8338-3BE6-62863878D84F}"/>
              </a:ext>
            </a:extLst>
          </p:cNvPr>
          <p:cNvGrpSpPr/>
          <p:nvPr/>
        </p:nvGrpSpPr>
        <p:grpSpPr>
          <a:xfrm>
            <a:off x="263526" y="19926858"/>
            <a:ext cx="29598776" cy="16806870"/>
            <a:chOff x="392125" y="20384780"/>
            <a:chExt cx="29490964" cy="16806870"/>
          </a:xfrm>
        </p:grpSpPr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972434D3-E4DD-94BF-9049-7E0A230CFF5B}"/>
                </a:ext>
              </a:extLst>
            </p:cNvPr>
            <p:cNvSpPr/>
            <p:nvPr/>
          </p:nvSpPr>
          <p:spPr>
            <a:xfrm>
              <a:off x="392125" y="20407856"/>
              <a:ext cx="425661" cy="16751142"/>
            </a:xfrm>
            <a:prstGeom prst="rect">
              <a:avLst/>
            </a:prstGeom>
            <a:solidFill>
              <a:srgbClr val="C6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97AEC0-8732-6886-F5C2-530B2E440AD8}"/>
                </a:ext>
              </a:extLst>
            </p:cNvPr>
            <p:cNvGrpSpPr/>
            <p:nvPr/>
          </p:nvGrpSpPr>
          <p:grpSpPr>
            <a:xfrm>
              <a:off x="817787" y="20384780"/>
              <a:ext cx="29065302" cy="16770483"/>
              <a:chOff x="886888" y="21536662"/>
              <a:chExt cx="29136518" cy="16770483"/>
            </a:xfrm>
          </p:grpSpPr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68F6E351-FBA8-BC2D-7073-C085A147477A}"/>
                  </a:ext>
                </a:extLst>
              </p:cNvPr>
              <p:cNvSpPr/>
              <p:nvPr/>
            </p:nvSpPr>
            <p:spPr>
              <a:xfrm>
                <a:off x="980794" y="32260305"/>
                <a:ext cx="9295993" cy="6046840"/>
              </a:xfrm>
              <a:prstGeom prst="rect">
                <a:avLst/>
              </a:prstGeom>
              <a:noFill/>
              <a:ln w="28575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8776D65A-12FC-A834-E560-FA80CBEC5E39}"/>
                  </a:ext>
                </a:extLst>
              </p:cNvPr>
              <p:cNvSpPr/>
              <p:nvPr/>
            </p:nvSpPr>
            <p:spPr>
              <a:xfrm>
                <a:off x="10753685" y="32260305"/>
                <a:ext cx="9343469" cy="6046840"/>
              </a:xfrm>
              <a:prstGeom prst="rect">
                <a:avLst/>
              </a:prstGeom>
              <a:noFill/>
              <a:ln w="28575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D105B5E3-0B4E-F9E2-DD7D-AFD5DD9ECE23}"/>
                  </a:ext>
                </a:extLst>
              </p:cNvPr>
              <p:cNvSpPr/>
              <p:nvPr/>
            </p:nvSpPr>
            <p:spPr>
              <a:xfrm>
                <a:off x="20551024" y="32260305"/>
                <a:ext cx="9343468" cy="6046840"/>
              </a:xfrm>
              <a:prstGeom prst="rect">
                <a:avLst/>
              </a:prstGeom>
              <a:noFill/>
              <a:ln w="28575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1E326EE8-AC71-5ED0-8612-7B6AD17357B2}"/>
                  </a:ext>
                </a:extLst>
              </p:cNvPr>
              <p:cNvGrpSpPr/>
              <p:nvPr/>
            </p:nvGrpSpPr>
            <p:grpSpPr>
              <a:xfrm>
                <a:off x="933319" y="21536662"/>
                <a:ext cx="29090087" cy="500340"/>
                <a:chOff x="687645" y="17580014"/>
                <a:chExt cx="29229179" cy="593684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C8ADD991-2882-AFCA-9DEB-E41FF8C96D4F}"/>
                    </a:ext>
                  </a:extLst>
                </p:cNvPr>
                <p:cNvSpPr/>
                <p:nvPr/>
              </p:nvSpPr>
              <p:spPr>
                <a:xfrm>
                  <a:off x="687645" y="17602967"/>
                  <a:ext cx="9388143" cy="570731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1 - FACES</a:t>
                  </a: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47B4E46B-859A-D8A7-6A6B-D08A22D92DFF}"/>
                    </a:ext>
                  </a:extLst>
                </p:cNvPr>
                <p:cNvSpPr/>
                <p:nvPr/>
              </p:nvSpPr>
              <p:spPr>
                <a:xfrm>
                  <a:off x="10554968" y="17602961"/>
                  <a:ext cx="9388143" cy="538994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2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Wingdings" panose="05000000000000000000" pitchFamily="2" charset="2"/>
                    </a:rPr>
                    <a:t> -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EROTIC + NON-EROTIC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5A9D3F7E-690B-432A-7F3B-B754A567154D}"/>
                    </a:ext>
                  </a:extLst>
                </p:cNvPr>
                <p:cNvSpPr/>
                <p:nvPr/>
              </p:nvSpPr>
              <p:spPr>
                <a:xfrm>
                  <a:off x="20528681" y="17580014"/>
                  <a:ext cx="9388143" cy="561940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3 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Wingdings" panose="05000000000000000000" pitchFamily="2" charset="2"/>
                    </a:rPr>
                    <a:t>-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EROTIC</a:t>
                  </a:r>
                </a:p>
              </p:txBody>
            </p:sp>
          </p:grpSp>
          <p:pic>
            <p:nvPicPr>
              <p:cNvPr id="11" name="Picture 10" descr="A graph of two people&#10;&#10;AI-generated content may be incorrect.">
                <a:extLst>
                  <a:ext uri="{FF2B5EF4-FFF2-40B4-BE49-F238E27FC236}">
                    <a16:creationId xmlns:a16="http://schemas.microsoft.com/office/drawing/2014/main" id="{D2675CA0-AE55-0F8B-989C-A2E83D26B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84546" y="22144690"/>
                <a:ext cx="8868457" cy="8450681"/>
              </a:xfrm>
              <a:prstGeom prst="rect">
                <a:avLst/>
              </a:prstGeom>
            </p:spPr>
          </p:pic>
          <p:pic>
            <p:nvPicPr>
              <p:cNvPr id="15" name="Picture 14" descr="A graph of a person and person&#10;&#10;AI-generated content may be incorrect.">
                <a:extLst>
                  <a:ext uri="{FF2B5EF4-FFF2-40B4-BE49-F238E27FC236}">
                    <a16:creationId xmlns:a16="http://schemas.microsoft.com/office/drawing/2014/main" id="{25B5E872-FFE4-F220-2A81-06251B07B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888" y="22144690"/>
                <a:ext cx="8868458" cy="8558372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EF3032-CA26-D219-2B70-C221B2BF689B}"/>
                </a:ext>
              </a:extLst>
            </p:cNvPr>
            <p:cNvSpPr txBox="1"/>
            <p:nvPr/>
          </p:nvSpPr>
          <p:spPr>
            <a:xfrm>
              <a:off x="911085" y="29443489"/>
              <a:ext cx="92463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1.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attractiveness ratings across image relevance (relevant vs. irrelevant) and condition (photograph vs. AI-generated).  Error bars represent 95% confidence intervals. Estimates are based on a generalized linear mixed model with participant- and stimulus-level random effects. **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01.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0F3180-45D3-D2FE-38A2-36A168305138}"/>
                </a:ext>
              </a:extLst>
            </p:cNvPr>
            <p:cNvSpPr txBox="1"/>
            <p:nvPr/>
          </p:nvSpPr>
          <p:spPr>
            <a:xfrm>
              <a:off x="10582350" y="29409673"/>
              <a:ext cx="924630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2.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arousal ratings across image relevance (relevant vs. irrelevant vs non-erotic) and condition (photograph vs. AI-generated). Error bars represent 95% confidence intervals. Estimates are based on a generalized linear mixed model with participant- and stimulus-level random effects. ***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001.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85EF7-A7CF-FFBE-006D-B273BE7A9FB9}"/>
                </a:ext>
              </a:extLst>
            </p:cNvPr>
            <p:cNvSpPr txBox="1"/>
            <p:nvPr/>
          </p:nvSpPr>
          <p:spPr>
            <a:xfrm>
              <a:off x="20405379" y="29397703"/>
              <a:ext cx="9246307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</a:t>
              </a:r>
              <a:r>
                <a:rPr lang="en-GB" sz="20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arousal ratings across stimuli type (i.e., image of an individual or a couple) and condition (photograph vs. AI-generated). Error bars represent 95% confidence intervals. Estimates are based on a generalized linear mixed model with participant- and stimulus-level random effects. 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05. All pictures were relevant. 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Rectangle 6">
              <a:extLst>
                <a:ext uri="{FF2B5EF4-FFF2-40B4-BE49-F238E27FC236}">
                  <a16:creationId xmlns:a16="http://schemas.microsoft.com/office/drawing/2014/main" id="{7447FBE6-9E80-24D0-E6AB-64C40913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5379" y="31136677"/>
              <a:ext cx="9215947" cy="550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197 participants (M age = 36.5, SD = 13.1, range = 18–80); 48.2% women, 51.8% men.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GB" sz="3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Significant only for men, and only for </a:t>
              </a:r>
              <a:r>
                <a:rPr lang="en-GB" sz="32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images of individuals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;</a:t>
              </a:r>
              <a:b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–0.08, 95% CI [–0.15, –0.01], </a:t>
              </a:r>
              <a:r>
                <a:rPr lang="en-GB" sz="32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.019.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AI-attractiveness feedback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Among men, those who believed AI images were more attractive also rated them as more arousing (β = 0.14,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.034).</a:t>
              </a:r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3D814CEF-18EB-FB9C-525A-01B14285A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085" y="31153619"/>
              <a:ext cx="9187228" cy="60016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indent="-45720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206</a:t>
              </a:r>
              <a:r>
                <a:rPr lang="en-GB" sz="320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participants </a:t>
              </a:r>
              <a:r>
                <a:rPr lang="en-GB" sz="3200" b="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(Mean age = 27.8, SD = 13.6, range: (18, 69); Gender: </a:t>
              </a:r>
              <a:r>
                <a:rPr lang="en-GB" sz="320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76.7% women, 23.3% men)</a:t>
              </a:r>
              <a:br>
                <a:rPr kumimoji="0" lang="en-US" altLang="en-US" sz="320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lang="en-US" alt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Significant only for women, and only for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irrelevant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(e.g., heterosexual women rating female faces);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–0.05, 95% CI [–0.08, –0.001],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.006.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Honesty-Humility</a:t>
              </a:r>
              <a:r>
                <a:rPr kumimoji="0" lang="en-US" altLang="en-US" sz="3200" b="1" i="0" u="none" strike="noStrike" cap="none" normalizeH="0" baseline="3000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alt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Among women, higher Honesty-Humility predicted lower attractiveness ratings for AI-labelled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irrelevant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vs photos (β = –0.03,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.008).</a:t>
              </a:r>
            </a:p>
          </p:txBody>
        </p:sp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6B5FD1E5-3AC7-F2A3-BA6D-5F5681C56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029" y="31190007"/>
              <a:ext cx="9187228" cy="6001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705 participants (M age = 30.2, SD = 11.8, range = 18–80); 35.7% women, 64.3% men.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Significant only for men, and only for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(e.g., heterosexual men rating erotic images of women);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–0.07, 95% CI [–0.13, –0.006],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.031.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AI-arousal feedback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Men who believed AI images were less arousing rated them lower in arousal than photo-labelled images (β = –0.16,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.009).</a:t>
              </a:r>
            </a:p>
          </p:txBody>
        </p:sp>
      </p:grpSp>
      <p:pic>
        <p:nvPicPr>
          <p:cNvPr id="5" name="Picture 4" descr="A graph showing the difference between a couple and a couple&#10;&#10;AI-generated content may be incorrect.">
            <a:extLst>
              <a:ext uri="{FF2B5EF4-FFF2-40B4-BE49-F238E27FC236}">
                <a16:creationId xmlns:a16="http://schemas.microsoft.com/office/drawing/2014/main" id="{737A2808-2ED0-99CD-24F6-30AA1CF68E9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734" y="20540150"/>
            <a:ext cx="9487043" cy="8976987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56429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</TotalTime>
  <Words>1488</Words>
  <Application>Microsoft Office PowerPoint</Application>
  <PresentationFormat>Custom</PresentationFormat>
  <Paragraphs>70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Neves</dc:creator>
  <cp:lastModifiedBy>Ana Neves</cp:lastModifiedBy>
  <cp:revision>11</cp:revision>
  <dcterms:created xsi:type="dcterms:W3CDTF">2025-06-02T14:03:31Z</dcterms:created>
  <dcterms:modified xsi:type="dcterms:W3CDTF">2025-06-30T13:27:56Z</dcterms:modified>
</cp:coreProperties>
</file>